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3429" y="774502"/>
            <a:ext cx="1834396" cy="409932"/>
          </a:xfrm>
          <a:prstGeom prst="roundRect">
            <a:avLst>
              <a:gd name="adj" fmla="val 6386"/>
            </a:avLst>
          </a:prstGeom>
          <a:solidFill>
            <a:srgbClr val="490315"/>
          </a:solidFill>
          <a:ln/>
        </p:spPr>
      </p:sp>
      <p:sp>
        <p:nvSpPr>
          <p:cNvPr id="3" name="Text 1"/>
          <p:cNvSpPr/>
          <p:nvPr/>
        </p:nvSpPr>
        <p:spPr>
          <a:xfrm>
            <a:off x="894278" y="839867"/>
            <a:ext cx="157269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RECOMMENDATIONS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63429" y="1271588"/>
            <a:ext cx="8278178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Strategic Business Recommendations</a:t>
            </a:r>
            <a:endParaRPr lang="en-US" sz="4250" dirty="0"/>
          </a:p>
        </p:txBody>
      </p:sp>
      <p:sp>
        <p:nvSpPr>
          <p:cNvPr id="5" name="Shape 3"/>
          <p:cNvSpPr/>
          <p:nvPr/>
        </p:nvSpPr>
        <p:spPr>
          <a:xfrm>
            <a:off x="763429" y="2280404"/>
            <a:ext cx="4222433" cy="2478286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6" name="Shape 4"/>
          <p:cNvSpPr/>
          <p:nvPr/>
        </p:nvSpPr>
        <p:spPr>
          <a:xfrm>
            <a:off x="981551" y="2498527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FA95AE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55" y="2678430"/>
            <a:ext cx="294442" cy="29444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81551" y="3371017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Boost Subscriptions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81551" y="3842623"/>
            <a:ext cx="378618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Only 27% subscribed — promote exclusive benefits to convert the 73%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03984" y="2280404"/>
            <a:ext cx="4222433" cy="2478286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11" name="Shape 8"/>
          <p:cNvSpPr/>
          <p:nvPr/>
        </p:nvSpPr>
        <p:spPr>
          <a:xfrm>
            <a:off x="5422106" y="2498527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FA95AE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2010" y="2678430"/>
            <a:ext cx="294442" cy="29444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2106" y="3371017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Loyalty Programs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5422106" y="3842623"/>
            <a:ext cx="378618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Reward repeat buyers to grow the 80% loyal segment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44539" y="2280404"/>
            <a:ext cx="4222433" cy="2478286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16" name="Shape 12"/>
          <p:cNvSpPr/>
          <p:nvPr/>
        </p:nvSpPr>
        <p:spPr>
          <a:xfrm>
            <a:off x="9862661" y="2498527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FA95AE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42565" y="2678430"/>
            <a:ext cx="294442" cy="29444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62661" y="3371017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Review Discount Policy</a:t>
            </a:r>
            <a:endParaRPr lang="en-US" sz="2100" dirty="0"/>
          </a:p>
        </p:txBody>
      </p:sp>
      <p:sp>
        <p:nvSpPr>
          <p:cNvPr id="19" name="Text 14"/>
          <p:cNvSpPr/>
          <p:nvPr/>
        </p:nvSpPr>
        <p:spPr>
          <a:xfrm>
            <a:off x="9862661" y="3842623"/>
            <a:ext cx="3786188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Balance sales boosts with margin control on high-discount items</a:t>
            </a:r>
            <a:endParaRPr lang="en-US" sz="1700" dirty="0"/>
          </a:p>
        </p:txBody>
      </p:sp>
      <p:sp>
        <p:nvSpPr>
          <p:cNvPr id="20" name="Shape 15"/>
          <p:cNvSpPr/>
          <p:nvPr/>
        </p:nvSpPr>
        <p:spPr>
          <a:xfrm>
            <a:off x="763429" y="4976813"/>
            <a:ext cx="6442710" cy="2478286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21" name="Shape 16"/>
          <p:cNvSpPr/>
          <p:nvPr/>
        </p:nvSpPr>
        <p:spPr>
          <a:xfrm>
            <a:off x="981551" y="5194935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FA95AE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455" y="5374838"/>
            <a:ext cx="294442" cy="294442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81551" y="6067425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Targeted Marketing</a:t>
            </a:r>
            <a:endParaRPr lang="en-US" sz="2100" dirty="0"/>
          </a:p>
        </p:txBody>
      </p:sp>
      <p:sp>
        <p:nvSpPr>
          <p:cNvPr id="24" name="Text 18"/>
          <p:cNvSpPr/>
          <p:nvPr/>
        </p:nvSpPr>
        <p:spPr>
          <a:xfrm>
            <a:off x="981551" y="6539032"/>
            <a:ext cx="6006465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Focus on high-revenue Young Adults and express-shipping users</a:t>
            </a:r>
            <a:endParaRPr lang="en-US" sz="1700" dirty="0"/>
          </a:p>
        </p:txBody>
      </p:sp>
      <p:sp>
        <p:nvSpPr>
          <p:cNvPr id="25" name="Shape 19"/>
          <p:cNvSpPr/>
          <p:nvPr/>
        </p:nvSpPr>
        <p:spPr>
          <a:xfrm>
            <a:off x="7424261" y="4976813"/>
            <a:ext cx="6442710" cy="2478286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26" name="Shape 20"/>
          <p:cNvSpPr/>
          <p:nvPr/>
        </p:nvSpPr>
        <p:spPr>
          <a:xfrm>
            <a:off x="7642384" y="5194935"/>
            <a:ext cx="654368" cy="654368"/>
          </a:xfrm>
          <a:prstGeom prst="roundRect">
            <a:avLst>
              <a:gd name="adj" fmla="val 13972391"/>
            </a:avLst>
          </a:prstGeom>
          <a:solidFill>
            <a:srgbClr val="FA95AE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2287" y="5374838"/>
            <a:ext cx="294442" cy="294442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642384" y="6067425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Product Positioning</a:t>
            </a:r>
            <a:endParaRPr lang="en-US" sz="2100" dirty="0"/>
          </a:p>
        </p:txBody>
      </p:sp>
      <p:sp>
        <p:nvSpPr>
          <p:cNvPr id="29" name="Text 22"/>
          <p:cNvSpPr/>
          <p:nvPr/>
        </p:nvSpPr>
        <p:spPr>
          <a:xfrm>
            <a:off x="7642384" y="6539032"/>
            <a:ext cx="6006465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Highlight top-rated items like Gloves and Sandals in campaigns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412438"/>
            <a:ext cx="1104186" cy="426244"/>
          </a:xfrm>
          <a:prstGeom prst="roundRect">
            <a:avLst>
              <a:gd name="adj" fmla="val 6386"/>
            </a:avLst>
          </a:prstGeom>
          <a:solidFill>
            <a:srgbClr val="490315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480423"/>
            <a:ext cx="8320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9294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2978348"/>
            <a:ext cx="3664744" cy="2304931"/>
          </a:xfrm>
          <a:prstGeom prst="roundRect">
            <a:avLst>
              <a:gd name="adj" fmla="val 1476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32051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Dataset Size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07004" y="3695581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3,900 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07004" y="4194572"/>
            <a:ext cx="3211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18 key features tracked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2978348"/>
            <a:ext cx="3664863" cy="2304931"/>
          </a:xfrm>
          <a:prstGeom prst="roundRect">
            <a:avLst>
              <a:gd name="adj" fmla="val 1476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398562" y="32051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98562" y="3695581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Spending patterns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98562" y="4194572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segments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98562" y="4693563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Product preferences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0190" y="5510093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6" name="Text 13"/>
          <p:cNvSpPr/>
          <p:nvPr/>
        </p:nvSpPr>
        <p:spPr>
          <a:xfrm>
            <a:off x="6507004" y="5736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Goal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507004" y="622732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Guide strategic business decisions through data-driven insights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731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351121" y="2875836"/>
            <a:ext cx="798909" cy="369689"/>
          </a:xfrm>
          <a:prstGeom prst="roundRect">
            <a:avLst>
              <a:gd name="adj" fmla="val 6121"/>
            </a:avLst>
          </a:prstGeom>
          <a:noFill/>
          <a:ln w="7620">
            <a:solidFill>
              <a:srgbClr val="FA95AE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1851" y="2985254"/>
            <a:ext cx="150852" cy="150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98069" y="2940010"/>
            <a:ext cx="331232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1351121" y="3320891"/>
            <a:ext cx="4714637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Dataset Overview</a:t>
            </a:r>
            <a:endParaRPr lang="en-US" sz="3700" dirty="0"/>
          </a:p>
        </p:txBody>
      </p:sp>
      <p:sp>
        <p:nvSpPr>
          <p:cNvPr id="7" name="Text 3"/>
          <p:cNvSpPr/>
          <p:nvPr/>
        </p:nvSpPr>
        <p:spPr>
          <a:xfrm>
            <a:off x="1351121" y="4381500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Demographics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351121" y="4864656"/>
            <a:ext cx="573393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Age, Gender, Location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351121" y="5232321"/>
            <a:ext cx="573393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Subscription Status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1351121" y="5722501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Purchase Details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351121" y="6205657"/>
            <a:ext cx="573393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Item, Category, Amount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1351121" y="6573322"/>
            <a:ext cx="573393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Season, Size, Color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7552730" y="4381500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Shopping Behavior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552730" y="4864656"/>
            <a:ext cx="573393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Discount Applied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7552730" y="5232321"/>
            <a:ext cx="573393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Previous Purchases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7552730" y="5599986"/>
            <a:ext cx="573393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Review Rating</a:t>
            </a:r>
            <a:endParaRPr lang="en-US" sz="1450" dirty="0"/>
          </a:p>
        </p:txBody>
      </p:sp>
      <p:sp>
        <p:nvSpPr>
          <p:cNvPr id="17" name="Text 13"/>
          <p:cNvSpPr/>
          <p:nvPr/>
        </p:nvSpPr>
        <p:spPr>
          <a:xfrm>
            <a:off x="7552730" y="5967651"/>
            <a:ext cx="5733931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Shipping Type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7552730" y="6457831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Quality</a:t>
            </a:r>
            <a:endParaRPr lang="en-US" sz="1850" dirty="0"/>
          </a:p>
        </p:txBody>
      </p:sp>
      <p:sp>
        <p:nvSpPr>
          <p:cNvPr id="19" name="Text 15"/>
          <p:cNvSpPr/>
          <p:nvPr/>
        </p:nvSpPr>
        <p:spPr>
          <a:xfrm>
            <a:off x="7552730" y="6940987"/>
            <a:ext cx="573393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37 missing values in Review Rating (handled via median imputation)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02782"/>
            <a:ext cx="1209199" cy="426244"/>
          </a:xfrm>
          <a:prstGeom prst="roundRect">
            <a:avLst>
              <a:gd name="adj" fmla="val 6386"/>
            </a:avLst>
          </a:prstGeom>
          <a:solidFill>
            <a:srgbClr val="490315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370767"/>
            <a:ext cx="66484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19751"/>
            <a:ext cx="5751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23736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398044"/>
            <a:ext cx="30037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Imported dataset, checked structure and summary statistics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223736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Imputed Review Rating using median by 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223736"/>
            <a:ext cx="4196358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388846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Created age_group and purchase_frequency_days columns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366147"/>
            <a:ext cx="6407944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54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03087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Standardized columns, removed redundant promo_code_used field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366147"/>
            <a:ext cx="6407944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54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03087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Connected to PostgreSQL for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2713" y="591383"/>
            <a:ext cx="1521976" cy="419338"/>
          </a:xfrm>
          <a:prstGeom prst="roundRect">
            <a:avLst>
              <a:gd name="adj" fmla="val 6155"/>
            </a:avLst>
          </a:prstGeom>
          <a:noFill/>
          <a:ln w="7620">
            <a:solidFill>
              <a:srgbClr val="FA95AE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9278" y="714970"/>
            <a:ext cx="172045" cy="1720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7286" y="663416"/>
            <a:ext cx="99083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METRICS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2713" y="1096685"/>
            <a:ext cx="5705356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Profile Snapshot</a:t>
            </a:r>
            <a:endParaRPr lang="en-US" sz="4200" dirty="0"/>
          </a:p>
        </p:txBody>
      </p:sp>
      <p:sp>
        <p:nvSpPr>
          <p:cNvPr id="6" name="Text 3"/>
          <p:cNvSpPr/>
          <p:nvPr/>
        </p:nvSpPr>
        <p:spPr>
          <a:xfrm>
            <a:off x="752713" y="2198846"/>
            <a:ext cx="3079552" cy="709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3.9K</a:t>
            </a:r>
            <a:endParaRPr lang="en-US" sz="5550" dirty="0"/>
          </a:p>
        </p:txBody>
      </p:sp>
      <p:sp>
        <p:nvSpPr>
          <p:cNvPr id="7" name="Text 4"/>
          <p:cNvSpPr/>
          <p:nvPr/>
        </p:nvSpPr>
        <p:spPr>
          <a:xfrm>
            <a:off x="948214" y="3177302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Total Customers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101108" y="2198846"/>
            <a:ext cx="3079671" cy="709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$59.76</a:t>
            </a:r>
            <a:endParaRPr lang="en-US" sz="5550" dirty="0"/>
          </a:p>
        </p:txBody>
      </p:sp>
      <p:sp>
        <p:nvSpPr>
          <p:cNvPr id="9" name="Text 6"/>
          <p:cNvSpPr/>
          <p:nvPr/>
        </p:nvSpPr>
        <p:spPr>
          <a:xfrm>
            <a:off x="4296728" y="3177302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Avg Purchase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449622" y="2198846"/>
            <a:ext cx="3079552" cy="709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3.75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7645122" y="3177302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Avg Rating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798016" y="2198846"/>
            <a:ext cx="3079671" cy="709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55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44</a:t>
            </a:r>
            <a:endParaRPr lang="en-US" sz="5550" dirty="0"/>
          </a:p>
        </p:txBody>
      </p:sp>
      <p:sp>
        <p:nvSpPr>
          <p:cNvPr id="13" name="Text 10"/>
          <p:cNvSpPr/>
          <p:nvPr/>
        </p:nvSpPr>
        <p:spPr>
          <a:xfrm>
            <a:off x="10993636" y="3177302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Median Age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527810" y="5153144"/>
            <a:ext cx="2645331" cy="537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68%</a:t>
            </a:r>
            <a:endParaRPr lang="en-US" sz="42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36" y="3808928"/>
            <a:ext cx="3226118" cy="322611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506379" y="7303770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Male Customers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5992416" y="5153144"/>
            <a:ext cx="2645331" cy="537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27%</a:t>
            </a:r>
            <a:endParaRPr lang="en-US" sz="420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41" y="3808928"/>
            <a:ext cx="3226118" cy="322611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970984" y="7303770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Subscribers</a:t>
            </a:r>
            <a:endParaRPr lang="en-US" sz="2100" dirty="0"/>
          </a:p>
        </p:txBody>
      </p:sp>
      <p:sp>
        <p:nvSpPr>
          <p:cNvPr id="20" name="Text 15"/>
          <p:cNvSpPr/>
          <p:nvPr/>
        </p:nvSpPr>
        <p:spPr>
          <a:xfrm>
            <a:off x="10457021" y="5153144"/>
            <a:ext cx="2645331" cy="537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43%</a:t>
            </a:r>
            <a:endParaRPr lang="en-US" sz="420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6747" y="3808928"/>
            <a:ext cx="3226118" cy="322611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435590" y="7303770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Used Discounts</a:t>
            </a:r>
            <a:endParaRPr lang="en-US" sz="2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89277" y="393502"/>
            <a:ext cx="1149668" cy="268962"/>
          </a:xfrm>
          <a:prstGeom prst="roundRect">
            <a:avLst>
              <a:gd name="adj" fmla="val 6385"/>
            </a:avLst>
          </a:prstGeom>
          <a:solidFill>
            <a:srgbClr val="490315"/>
          </a:solidFill>
          <a:ln/>
        </p:spPr>
      </p:sp>
      <p:sp>
        <p:nvSpPr>
          <p:cNvPr id="3" name="Text 1"/>
          <p:cNvSpPr/>
          <p:nvPr/>
        </p:nvSpPr>
        <p:spPr>
          <a:xfrm>
            <a:off x="2875121" y="436364"/>
            <a:ext cx="977979" cy="183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REVENUE INSIGHTS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789277" y="719614"/>
            <a:ext cx="3577709" cy="447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Revenue Analysis</a:t>
            </a:r>
            <a:endParaRPr lang="en-US" sz="2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9277" y="1381363"/>
            <a:ext cx="9051846" cy="50689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789277" y="6754297"/>
            <a:ext cx="1788795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Gender Revenue Split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2789277" y="7120771"/>
            <a:ext cx="4351377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Male: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$157,890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2789277" y="7478435"/>
            <a:ext cx="4351377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Female: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$75,191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7366" y="6754297"/>
            <a:ext cx="1788795" cy="223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Top Revenue Age Group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497366" y="7120771"/>
            <a:ext cx="4351377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Young Adult: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$62,143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7366" y="7478435"/>
            <a:ext cx="4351377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Followed by Middle-aged ($59,197)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98101"/>
            <a:ext cx="2067282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FA95A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073706"/>
            <a:ext cx="177986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CUSTOMER SEGMENTS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5303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579251"/>
            <a:ext cx="2152055" cy="130694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94892" y="319528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5357217" y="2806065"/>
            <a:ext cx="1360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New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57217" y="3296483"/>
            <a:ext cx="13606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87077" y="3899297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942874"/>
            <a:ext cx="4304109" cy="130694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94892" y="439697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8"/>
          <p:cNvSpPr/>
          <p:nvPr/>
        </p:nvSpPr>
        <p:spPr>
          <a:xfrm>
            <a:off x="6433304" y="4169688"/>
            <a:ext cx="14395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433304" y="4660106"/>
            <a:ext cx="14395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263164" y="526292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306497"/>
            <a:ext cx="6456164" cy="130694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894773" y="576060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2"/>
          <p:cNvSpPr/>
          <p:nvPr/>
        </p:nvSpPr>
        <p:spPr>
          <a:xfrm>
            <a:off x="7509272" y="5533311"/>
            <a:ext cx="1581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Loyal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509272" y="6023729"/>
            <a:ext cx="15815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8685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Segmentation based on purchase history reveals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80% loyal customer base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— a strong foundation for retention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849987"/>
            <a:ext cx="1775103" cy="426244"/>
          </a:xfrm>
          <a:prstGeom prst="roundRect">
            <a:avLst>
              <a:gd name="adj" fmla="val 6386"/>
            </a:avLst>
          </a:prstGeom>
          <a:solidFill>
            <a:srgbClr val="490315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972383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917972"/>
            <a:ext cx="123074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TOP PRODUCTS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13669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26427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Highest Rated Items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32238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Gloves (3.86)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366605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Sandals (3.84)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41082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Boots (3.82)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5504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Hat (3.80)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49926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Skirt (3.78)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4856321" y="2642711"/>
            <a:ext cx="29270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Most Discount-Dependent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4856321" y="322385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Hat (50%)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4856321" y="366605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4856321" y="410825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4856321" y="45504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4856321" y="49926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Pants (47.37%)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793790" y="5689997"/>
            <a:ext cx="7556421" cy="1689616"/>
          </a:xfrm>
          <a:prstGeom prst="roundRect">
            <a:avLst>
              <a:gd name="adj" fmla="val 2014"/>
            </a:avLst>
          </a:prstGeom>
          <a:solidFill>
            <a:srgbClr val="490315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6026468"/>
            <a:ext cx="283488" cy="226814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530906" y="5973485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Finding: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839 customers used discounts but still spent above average — indicating discount effectiveness without sacrificing revenue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352431"/>
            <a:ext cx="1564958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FA95AE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3898" y="1482447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6075" y="1428036"/>
            <a:ext cx="10053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A95A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8846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29335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Interactive dashboard with filters for Subscription Status, Gender, Category, and Shipping Type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914537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537484" y="4171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537484" y="4662249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 customer behavior across multiple dimensions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509260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537484" y="57665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37484" y="6256973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Revenue, sales, and ratings by category and age group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2026-01-22T14:15:20Z</dcterms:created>
  <dcterms:modified xsi:type="dcterms:W3CDTF">2026-01-22T14:15:20Z</dcterms:modified>
</cp:coreProperties>
</file>